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872" r:id="rId2"/>
  </p:sldMasterIdLst>
  <p:sldIdLst>
    <p:sldId id="256" r:id="rId3"/>
    <p:sldId id="268" r:id="rId4"/>
    <p:sldId id="257" r:id="rId5"/>
    <p:sldId id="258" r:id="rId6"/>
    <p:sldId id="273" r:id="rId7"/>
    <p:sldId id="269" r:id="rId8"/>
    <p:sldId id="270" r:id="rId9"/>
    <p:sldId id="271" r:id="rId10"/>
    <p:sldId id="275" r:id="rId11"/>
    <p:sldId id="274" r:id="rId12"/>
    <p:sldId id="276" r:id="rId13"/>
    <p:sldId id="277" r:id="rId14"/>
    <p:sldId id="279" r:id="rId15"/>
    <p:sldId id="278" r:id="rId16"/>
    <p:sldId id="280" r:id="rId17"/>
    <p:sldId id="259" r:id="rId18"/>
    <p:sldId id="264" r:id="rId19"/>
    <p:sldId id="267" r:id="rId20"/>
    <p:sldId id="265" r:id="rId2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4" autoAdjust="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-7938"/>
            <a:ext cx="12192000" cy="6865938"/>
            <a:chOff x="0" y="-8467"/>
            <a:chExt cx="12192000" cy="6866467"/>
          </a:xfrm>
        </p:grpSpPr>
        <p:sp>
          <p:nvSpPr>
            <p:cNvPr id="5" name="Freeform 14"/>
            <p:cNvSpPr/>
            <p:nvPr/>
          </p:nvSpPr>
          <p:spPr>
            <a:xfrm>
              <a:off x="0" y="-8467"/>
              <a:ext cx="863600" cy="569797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6" name="Straight Connector 18"/>
            <p:cNvCxnSpPr/>
            <p:nvPr/>
          </p:nvCxnSpPr>
          <p:spPr>
            <a:xfrm>
              <a:off x="9371013" y="-528"/>
              <a:ext cx="1219200" cy="6858528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9"/>
            <p:cNvCxnSpPr/>
            <p:nvPr/>
          </p:nvCxnSpPr>
          <p:spPr>
            <a:xfrm flipH="1">
              <a:off x="7424738" y="3681168"/>
              <a:ext cx="4764087" cy="3176832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23"/>
            <p:cNvSpPr/>
            <p:nvPr/>
          </p:nvSpPr>
          <p:spPr>
            <a:xfrm>
              <a:off x="9182100" y="-8467"/>
              <a:ext cx="3006725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25"/>
            <p:cNvSpPr/>
            <p:nvPr/>
          </p:nvSpPr>
          <p:spPr>
            <a:xfrm>
              <a:off x="9602788" y="-8467"/>
              <a:ext cx="2589212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Isosceles Triangle 22"/>
            <p:cNvSpPr/>
            <p:nvPr/>
          </p:nvSpPr>
          <p:spPr>
            <a:xfrm>
              <a:off x="8932863" y="3047706"/>
              <a:ext cx="3259137" cy="381029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7"/>
            <p:cNvSpPr/>
            <p:nvPr/>
          </p:nvSpPr>
          <p:spPr>
            <a:xfrm>
              <a:off x="9334500" y="-8467"/>
              <a:ext cx="2854325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8"/>
            <p:cNvSpPr/>
            <p:nvPr/>
          </p:nvSpPr>
          <p:spPr>
            <a:xfrm>
              <a:off x="10898188" y="-8467"/>
              <a:ext cx="1290637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9"/>
            <p:cNvSpPr/>
            <p:nvPr/>
          </p:nvSpPr>
          <p:spPr>
            <a:xfrm>
              <a:off x="10939463" y="-8467"/>
              <a:ext cx="1249362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26"/>
            <p:cNvSpPr/>
            <p:nvPr/>
          </p:nvSpPr>
          <p:spPr>
            <a:xfrm>
              <a:off x="10371138" y="3589086"/>
              <a:ext cx="1817687" cy="326891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37A87-5B4F-4F55-B598-B641BA1FC7C8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0B6B7-299A-4866-9046-90E82C8FF97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995E9-F2B3-437C-8EC1-39AFA8C74CA6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E52A6-55A5-44F0-A99F-F8D157B13B7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/>
          <p:nvPr/>
        </p:nvSpPr>
        <p:spPr>
          <a:xfrm>
            <a:off x="541338" y="790575"/>
            <a:ext cx="609600" cy="584200"/>
          </a:xfrm>
          <a:prstGeom prst="rect">
            <a:avLst/>
          </a:prstGeom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+mn-cs"/>
              </a:rPr>
              <a:t>“</a:t>
            </a:r>
          </a:p>
        </p:txBody>
      </p:sp>
      <p:sp>
        <p:nvSpPr>
          <p:cNvPr id="6" name="TextBox 24"/>
          <p:cNvSpPr txBox="1"/>
          <p:nvPr/>
        </p:nvSpPr>
        <p:spPr>
          <a:xfrm>
            <a:off x="8893175" y="2886075"/>
            <a:ext cx="609600" cy="585788"/>
          </a:xfrm>
          <a:prstGeom prst="rect">
            <a:avLst/>
          </a:prstGeom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AE530-2BB3-4BFB-BB4F-5D506E9A7159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938F8-F934-46D7-B4BF-8981F8D135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E04DE-401D-44FF-9B16-C68325A081FC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B7C05-5D53-4F41-A12B-4C47660BAED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/>
          <p:nvPr/>
        </p:nvSpPr>
        <p:spPr>
          <a:xfrm>
            <a:off x="541338" y="790575"/>
            <a:ext cx="609600" cy="584200"/>
          </a:xfrm>
          <a:prstGeom prst="rect">
            <a:avLst/>
          </a:prstGeom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+mn-cs"/>
              </a:rPr>
              <a:t>“</a:t>
            </a:r>
          </a:p>
        </p:txBody>
      </p:sp>
      <p:sp>
        <p:nvSpPr>
          <p:cNvPr id="6" name="TextBox 24"/>
          <p:cNvSpPr txBox="1"/>
          <p:nvPr/>
        </p:nvSpPr>
        <p:spPr>
          <a:xfrm>
            <a:off x="8893175" y="2886075"/>
            <a:ext cx="609600" cy="585788"/>
          </a:xfrm>
          <a:prstGeom prst="rect">
            <a:avLst/>
          </a:prstGeom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D9012-E66B-4DB2-B04A-7A8DEF8E531D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7AFFB-7807-48BD-9D3F-356E9FC39A1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11473-9AD3-4115-AAC4-C846561CD76D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420B5-8891-4486-A226-B739CC69FE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27116-9587-47DE-AC7C-8BF306E74FEC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83417-0B88-40D9-A1A2-7AD22552686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37413-61F1-4A35-855C-CE850A65B146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FF994-4EEC-47FA-ADDA-8EE1C702D6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46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5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16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47813-5B9F-4E09-9E23-4F848F888D12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42D39-27D5-4825-8E51-3CC543AD137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324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01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595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70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934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6044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432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741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299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730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6AA5A-0A18-4803-9A58-399EC467B284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9FC2A-539B-4923-8EE1-9B0D56D0E3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1252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2326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2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21BDB-B7C6-4FF1-AEBB-EC961612C531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9DB1F-0838-4CD7-BC99-CFFF851232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574B3-D935-40BE-B581-73556AB9CCCE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F00F4-8F39-405D-8FED-82DA6730CBA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A7EE3B-8D19-42FB-97B3-73BAE6FDC049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42D91-A2E8-4B50-A6FD-4D309E4DCD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A8CE0A-085A-4F17-A2CF-CED875F5B802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A5A4C-B9EC-4418-B05A-2EE03CFD79E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D5942-B427-4F81-86C7-F896ACE2886F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B6913-73B0-4FB6-944D-BC1FA5C1786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A17FD-22E4-424E-A588-070B53A3F019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7CE2D-98F4-4870-95D6-8216C3437CF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3"/>
          <p:cNvGrpSpPr>
            <a:grpSpLocks/>
          </p:cNvGrpSpPr>
          <p:nvPr/>
        </p:nvGrpSpPr>
        <p:grpSpPr bwMode="auto">
          <a:xfrm>
            <a:off x="0" y="-7938"/>
            <a:ext cx="12192000" cy="6865938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3" y="-528"/>
              <a:ext cx="1219200" cy="6858528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4738" y="3681168"/>
              <a:ext cx="4764087" cy="3176832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2100" y="-8467"/>
              <a:ext cx="3006725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2788" y="-8467"/>
              <a:ext cx="2589212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863" y="3047706"/>
              <a:ext cx="3259137" cy="381029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5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188" y="-8467"/>
              <a:ext cx="1290637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9463" y="-8467"/>
              <a:ext cx="1249362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138" y="3589086"/>
              <a:ext cx="1817687" cy="326891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2981"/>
              <a:ext cx="449263" cy="2845019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77863" y="609600"/>
            <a:ext cx="8596312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7863" y="2160588"/>
            <a:ext cx="8596312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663" y="6042025"/>
            <a:ext cx="911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436BE1-6540-476A-B3BC-3527D7EE69CB}" type="datetimeFigureOut">
              <a:rPr lang="ru-RU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042025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9963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9315594-9B61-4345-B985-084E683A51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6" r:id="rId11"/>
    <p:sldLayoutId id="2147483831" r:id="rId12"/>
    <p:sldLayoutId id="2147483837" r:id="rId13"/>
    <p:sldLayoutId id="2147483832" r:id="rId14"/>
    <p:sldLayoutId id="2147483833" r:id="rId15"/>
    <p:sldLayoutId id="2147483834" r:id="rId16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436BE1-6540-476A-B3BC-3527D7EE69CB}" type="datetimeFigureOut">
              <a:rPr lang="ru-RU" smtClean="0"/>
              <a:pPr>
                <a:defRPr/>
              </a:pPr>
              <a:t>20.06.2021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9315594-9B61-4345-B985-084E683A518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96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>
            <a:spLocks noGrp="1"/>
          </p:cNvSpPr>
          <p:nvPr>
            <p:ph type="ctrTitle"/>
          </p:nvPr>
        </p:nvSpPr>
        <p:spPr>
          <a:xfrm>
            <a:off x="671513" y="838200"/>
            <a:ext cx="7962900" cy="1175158"/>
          </a:xfrm>
        </p:spPr>
        <p:txBody>
          <a:bodyPr/>
          <a:lstStyle/>
          <a:p>
            <a:r>
              <a:rPr lang="ru-RU" dirty="0"/>
              <a:t>Дипломный проект</a:t>
            </a:r>
            <a:br>
              <a:rPr lang="ru-RU" dirty="0"/>
            </a:br>
            <a:r>
              <a:rPr lang="ru-RU" sz="3200" dirty="0"/>
              <a:t>на тему</a:t>
            </a:r>
            <a:endParaRPr lang="ru-RU" dirty="0"/>
          </a:p>
        </p:txBody>
      </p:sp>
      <p:sp>
        <p:nvSpPr>
          <p:cNvPr id="1843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6538" y="2109788"/>
            <a:ext cx="7767637" cy="2290762"/>
          </a:xfrm>
        </p:spPr>
        <p:txBody>
          <a:bodyPr/>
          <a:lstStyle/>
          <a:p>
            <a:pPr algn="ctr"/>
            <a:r>
              <a:rPr lang="ru-RU" sz="5000" dirty="0">
                <a:solidFill>
                  <a:schemeClr val="tx1"/>
                </a:solidFill>
              </a:rPr>
              <a:t>Гостиница </a:t>
            </a:r>
            <a:r>
              <a:rPr lang="ru-RU" sz="5000" dirty="0">
                <a:solidFill>
                  <a:schemeClr val="tx1"/>
                </a:solidFill>
                <a:latin typeface="Arial" charset="0"/>
              </a:rPr>
              <a:t>на 152 номера в г. Минске</a:t>
            </a:r>
          </a:p>
        </p:txBody>
      </p:sp>
      <p:sp>
        <p:nvSpPr>
          <p:cNvPr id="18435" name="Подзаголовок 2"/>
          <p:cNvSpPr txBox="1">
            <a:spLocks/>
          </p:cNvSpPr>
          <p:nvPr/>
        </p:nvSpPr>
        <p:spPr bwMode="auto">
          <a:xfrm>
            <a:off x="1506538" y="5076825"/>
            <a:ext cx="7767637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18" charset="2"/>
              <a:buNone/>
            </a:pPr>
            <a:r>
              <a:rPr lang="ru-RU" dirty="0">
                <a:latin typeface="Trebuchet MS" pitchFamily="34" charset="0"/>
              </a:rPr>
              <a:t>Выполнил</a:t>
            </a:r>
            <a:r>
              <a:rPr lang="en-US" dirty="0">
                <a:latin typeface="Trebuchet MS" pitchFamily="34" charset="0"/>
              </a:rPr>
              <a:t>: </a:t>
            </a:r>
            <a:r>
              <a:rPr lang="ru-RU" dirty="0">
                <a:latin typeface="Trebuchet MS" pitchFamily="34" charset="0"/>
              </a:rPr>
              <a:t>студент гр. ПГС-171 Григорьев А.В.</a:t>
            </a:r>
          </a:p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18" charset="2"/>
              <a:buNone/>
            </a:pPr>
            <a:r>
              <a:rPr lang="ru-RU" dirty="0">
                <a:latin typeface="Trebuchet MS" pitchFamily="34" charset="0"/>
              </a:rPr>
              <a:t>Руководитель</a:t>
            </a:r>
            <a:r>
              <a:rPr lang="en-US" dirty="0">
                <a:latin typeface="Trebuchet MS" pitchFamily="34" charset="0"/>
              </a:rPr>
              <a:t>: </a:t>
            </a:r>
            <a:r>
              <a:rPr lang="ru-RU" dirty="0">
                <a:latin typeface="Trebuchet MS" pitchFamily="34" charset="0"/>
              </a:rPr>
              <a:t>доцент, к.т.н. Михальков Д.В.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7FD6B-F245-484C-ACB4-BDA9C9CDE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37" y="-674754"/>
            <a:ext cx="4509698" cy="3739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1FBCD-6367-424E-A3F1-4A410801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6433E-B020-4D38-BFFA-0413F7112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805"/>
            <a:ext cx="5238044" cy="4307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D67EB-04FB-4EC0-A7EB-47140A615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013" y="2325511"/>
            <a:ext cx="5628987" cy="4532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797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E38581-D896-46AC-958A-2C1F15159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29582" cy="293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B6CACA-0DD7-49C2-A8E1-D2BF78172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82" y="726249"/>
            <a:ext cx="5862418" cy="319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16921-0A77-4DF5-8F4D-171924602A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0" y="2838625"/>
            <a:ext cx="6958338" cy="4023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0BF2BF-3237-4806-AE3D-F890FA07E4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0654">
            <a:off x="6940775" y="3070659"/>
            <a:ext cx="6326598" cy="387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23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EED3-2EA7-4F17-A4C9-9A12699A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43" y="128496"/>
            <a:ext cx="8596312" cy="810827"/>
          </a:xfrm>
        </p:spPr>
        <p:txBody>
          <a:bodyPr/>
          <a:lstStyle/>
          <a:p>
            <a:pPr algn="ctr"/>
            <a:r>
              <a:rPr lang="ru-RU" dirty="0"/>
              <a:t>Экономический раздел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F819EA-73E0-4399-A38C-87CD5ADF0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474959"/>
              </p:ext>
            </p:extLst>
          </p:nvPr>
        </p:nvGraphicFramePr>
        <p:xfrm>
          <a:off x="604007" y="696286"/>
          <a:ext cx="10276515" cy="598493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803472">
                  <a:extLst>
                    <a:ext uri="{9D8B030D-6E8A-4147-A177-3AD203B41FA5}">
                      <a16:colId xmlns:a16="http://schemas.microsoft.com/office/drawing/2014/main" val="2272456319"/>
                    </a:ext>
                  </a:extLst>
                </a:gridCol>
                <a:gridCol w="1644242">
                  <a:extLst>
                    <a:ext uri="{9D8B030D-6E8A-4147-A177-3AD203B41FA5}">
                      <a16:colId xmlns:a16="http://schemas.microsoft.com/office/drawing/2014/main" val="1348108720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1138839996"/>
                    </a:ext>
                  </a:extLst>
                </a:gridCol>
              </a:tblGrid>
              <a:tr h="418708">
                <a:tc>
                  <a:txBody>
                    <a:bodyPr/>
                    <a:lstStyle/>
                    <a:p>
                      <a:pPr algn="ctr"/>
                      <a:r>
                        <a:rPr lang="ru-RU" sz="10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Наименование показателя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Единица измерения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Значение показателя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1261933470"/>
                  </a:ext>
                </a:extLst>
              </a:tr>
              <a:tr h="196248">
                <a:tc>
                  <a:txBody>
                    <a:bodyPr/>
                    <a:lstStyle/>
                    <a:p>
                      <a:pPr algn="ctr"/>
                      <a:r>
                        <a:rPr lang="ru-RU" sz="10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796379978"/>
                  </a:ext>
                </a:extLst>
              </a:tr>
              <a:tr h="41870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  <a:tabLst>
                          <a:tab pos="165100" algn="l"/>
                        </a:tabLs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Объём здания</a:t>
                      </a:r>
                      <a:endParaRPr lang="ru-RU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м³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31395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2507250330"/>
                  </a:ext>
                </a:extLst>
              </a:tr>
              <a:tr h="63551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  <a:tabLst>
                          <a:tab pos="165100" algn="l"/>
                        </a:tabLst>
                      </a:pPr>
                      <a:r>
                        <a:rPr lang="ru-RU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Общая площадь здания</a:t>
                      </a:r>
                      <a:endParaRPr lang="ru-RU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м²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8659.2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3038034521"/>
                  </a:ext>
                </a:extLst>
              </a:tr>
              <a:tr h="48092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  <a:tabLst>
                          <a:tab pos="165100" algn="l"/>
                        </a:tabLst>
                      </a:pPr>
                      <a:r>
                        <a:rPr lang="ru-RU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Стоимость строительства по сводному сметному расчету, всего</a:t>
                      </a:r>
                      <a:endParaRPr lang="ru-RU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руб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24139748,92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37062977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indent="-15240">
                        <a:tabLst>
                          <a:tab pos="165100" algn="l"/>
                        </a:tabLs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В т.ч. СМР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руб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10915865.33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3194585431"/>
                  </a:ext>
                </a:extLst>
              </a:tr>
              <a:tr h="48092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  <a:tabLst>
                          <a:tab pos="165100" algn="l"/>
                        </a:tabLs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Стоимость 1 м2 общей площади проектируемого объекта</a:t>
                      </a:r>
                      <a:endParaRPr lang="ru-RU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р./м</a:t>
                      </a:r>
                      <a:r>
                        <a:rPr lang="en-US" sz="1800" baseline="30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2787,76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850671776"/>
                  </a:ext>
                </a:extLst>
              </a:tr>
              <a:tr h="48092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  <a:tabLst>
                          <a:tab pos="165100" algn="l"/>
                        </a:tabLs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Стоимость 1 м3 объема проектируемого объекта</a:t>
                      </a:r>
                      <a:endParaRPr lang="ru-RU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р. / м</a:t>
                      </a:r>
                      <a:r>
                        <a:rPr lang="en-US" sz="1800" baseline="30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768,91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3623598832"/>
                  </a:ext>
                </a:extLst>
              </a:tr>
              <a:tr h="25821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  <a:tabLst>
                          <a:tab pos="165100" algn="l"/>
                        </a:tabLst>
                      </a:pPr>
                      <a:r>
                        <a:rPr lang="en-US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Трудоемкость возведения объекта</a:t>
                      </a:r>
                      <a:endParaRPr lang="ru-RU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чел.-ч.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278058,63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15992377"/>
                  </a:ext>
                </a:extLst>
              </a:tr>
              <a:tr h="43199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  <a:tabLst>
                          <a:tab pos="165100" algn="l"/>
                        </a:tabLst>
                      </a:pPr>
                      <a:r>
                        <a:rPr lang="en-US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Выработка на 1 чел.-дн.</a:t>
                      </a:r>
                      <a:endParaRPr lang="ru-RU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руб/чел-день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694,52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2562699574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indent="-15240">
                        <a:tabLst>
                          <a:tab pos="165100" algn="l"/>
                        </a:tabLs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8.Материалоемкость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руб./руб.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0,36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1513464283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indent="-15240">
                        <a:tabLst>
                          <a:tab pos="165100" algn="l"/>
                        </a:tabLs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9. Сметный уровень рентабельности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%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4,74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1659977900"/>
                  </a:ext>
                </a:extLst>
              </a:tr>
              <a:tr h="431996">
                <a:tc>
                  <a:txBody>
                    <a:bodyPr/>
                    <a:lstStyle/>
                    <a:p>
                      <a:pPr indent="-15240">
                        <a:tabLst>
                          <a:tab pos="165100" algn="l"/>
                        </a:tabLs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10. Нормативная продолжительность строительства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дней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420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3042733153"/>
                  </a:ext>
                </a:extLst>
              </a:tr>
              <a:tr h="431996">
                <a:tc>
                  <a:txBody>
                    <a:bodyPr/>
                    <a:lstStyle/>
                    <a:p>
                      <a:pPr indent="-15240">
                        <a:tabLst>
                          <a:tab pos="165100" algn="l"/>
                        </a:tabLs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11. Фактическая продолжительность строительства</a:t>
                      </a:r>
                      <a:endParaRPr lang="ru-RU" sz="10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дней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396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679829220"/>
                  </a:ext>
                </a:extLst>
              </a:tr>
              <a:tr h="479716">
                <a:tc>
                  <a:txBody>
                    <a:bodyPr/>
                    <a:lstStyle/>
                    <a:p>
                      <a:pPr indent="-15240">
                        <a:tabLst>
                          <a:tab pos="165100" algn="l"/>
                        </a:tabLst>
                      </a:pPr>
                      <a:r>
                        <a:rPr lang="ru-RU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12. Экономический эффект от сокращения продолжительности строительства</a:t>
                      </a:r>
                      <a:endParaRPr lang="ru-RU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руб.</a:t>
                      </a:r>
                      <a:endParaRPr lang="ru-RU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38353,26</a:t>
                      </a:r>
                      <a:endParaRPr lang="ru-RU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449" marR="62449" marT="0" marB="0" anchor="ctr"/>
                </a:tc>
                <a:extLst>
                  <a:ext uri="{0D108BD9-81ED-4DB2-BD59-A6C34878D82A}">
                    <a16:rowId xmlns:a16="http://schemas.microsoft.com/office/drawing/2014/main" val="4156837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23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C48336-A7F9-4944-8818-A670342C7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658"/>
            <a:ext cx="4113638" cy="6086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1F785-B5C3-4479-97BF-79B95A58AB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20" y="771123"/>
            <a:ext cx="4113637" cy="6086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A03FD8-8170-4064-97DD-47F1E5A2DB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63" y="771123"/>
            <a:ext cx="4113637" cy="608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64849F-9A72-4324-8906-4F2B7709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43" y="128496"/>
            <a:ext cx="8596312" cy="810827"/>
          </a:xfrm>
        </p:spPr>
        <p:txBody>
          <a:bodyPr/>
          <a:lstStyle/>
          <a:p>
            <a:pPr algn="ctr"/>
            <a:r>
              <a:rPr lang="ru-RU" dirty="0"/>
              <a:t>Охрана труда</a:t>
            </a:r>
          </a:p>
        </p:txBody>
      </p:sp>
    </p:spTree>
    <p:extLst>
      <p:ext uri="{BB962C8B-B14F-4D97-AF65-F5344CB8AC3E}">
        <p14:creationId xmlns:p14="http://schemas.microsoft.com/office/powerpoint/2010/main" val="176353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FD7FD-E363-49B1-AAE3-103CF2F8A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29656"/>
            <a:ext cx="4081054" cy="6038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44373-599B-4DB4-B186-8B91891000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21" y="829654"/>
            <a:ext cx="4081054" cy="6038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8D448-86B4-415D-B9D5-A50356633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45" y="829654"/>
            <a:ext cx="4081055" cy="603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139245-01C1-4615-901B-CEF5AF71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43" y="128496"/>
            <a:ext cx="8596312" cy="810827"/>
          </a:xfrm>
        </p:spPr>
        <p:txBody>
          <a:bodyPr/>
          <a:lstStyle/>
          <a:p>
            <a:pPr algn="ctr"/>
            <a:r>
              <a:rPr lang="ru-RU" dirty="0"/>
              <a:t>Энерго- и ресурсосбережение</a:t>
            </a:r>
          </a:p>
        </p:txBody>
      </p:sp>
    </p:spTree>
    <p:extLst>
      <p:ext uri="{BB962C8B-B14F-4D97-AF65-F5344CB8AC3E}">
        <p14:creationId xmlns:p14="http://schemas.microsoft.com/office/powerpoint/2010/main" val="75628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>
            <a:spLocks noGrp="1"/>
          </p:cNvSpPr>
          <p:nvPr>
            <p:ph type="ctrTitle"/>
          </p:nvPr>
        </p:nvSpPr>
        <p:spPr>
          <a:xfrm>
            <a:off x="671513" y="838200"/>
            <a:ext cx="7962900" cy="1175158"/>
          </a:xfrm>
        </p:spPr>
        <p:txBody>
          <a:bodyPr/>
          <a:lstStyle/>
          <a:p>
            <a:r>
              <a:rPr lang="ru-RU" dirty="0"/>
              <a:t>Дипломный проект</a:t>
            </a:r>
            <a:br>
              <a:rPr lang="ru-RU" dirty="0"/>
            </a:br>
            <a:r>
              <a:rPr lang="ru-RU" sz="3200" dirty="0"/>
              <a:t>на тему</a:t>
            </a:r>
            <a:endParaRPr lang="ru-RU" dirty="0"/>
          </a:p>
        </p:txBody>
      </p:sp>
      <p:sp>
        <p:nvSpPr>
          <p:cNvPr id="1843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71788" y="2109788"/>
            <a:ext cx="8502388" cy="2290762"/>
          </a:xfrm>
        </p:spPr>
        <p:txBody>
          <a:bodyPr/>
          <a:lstStyle/>
          <a:p>
            <a:pPr algn="ctr"/>
            <a:r>
              <a:rPr lang="ru-RU" sz="4500" dirty="0">
                <a:solidFill>
                  <a:schemeClr val="tx1"/>
                </a:solidFill>
              </a:rPr>
              <a:t>Разработка программного обеспечения для управления гостиницей</a:t>
            </a:r>
            <a:endParaRPr lang="ru-RU" sz="45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1936818-C91B-4DBB-8EA0-BAFB8551F173}"/>
              </a:ext>
            </a:extLst>
          </p:cNvPr>
          <p:cNvSpPr txBox="1">
            <a:spLocks/>
          </p:cNvSpPr>
          <p:nvPr/>
        </p:nvSpPr>
        <p:spPr bwMode="auto">
          <a:xfrm>
            <a:off x="256374" y="4996200"/>
            <a:ext cx="6348136" cy="140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18" charset="2"/>
              <a:buNone/>
              <a:defRPr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Выполнил</a:t>
            </a:r>
            <a:r>
              <a:rPr lang="pl-PL" dirty="0">
                <a:solidFill>
                  <a:schemeClr val="tx1"/>
                </a:solidFill>
              </a:rPr>
              <a:t>: </a:t>
            </a:r>
            <a:r>
              <a:rPr lang="ru-RU" dirty="0">
                <a:solidFill>
                  <a:schemeClr val="tx1"/>
                </a:solidFill>
              </a:rPr>
              <a:t>студент гр. ПОИС-17 Григорьев А.В.</a:t>
            </a:r>
          </a:p>
          <a:p>
            <a:r>
              <a:rPr lang="ru-RU" dirty="0">
                <a:solidFill>
                  <a:schemeClr val="tx1"/>
                </a:solidFill>
              </a:rPr>
              <a:t>Руководитель</a:t>
            </a:r>
            <a:r>
              <a:rPr lang="pl-PL" dirty="0">
                <a:solidFill>
                  <a:schemeClr val="tx1"/>
                </a:solidFill>
              </a:rPr>
              <a:t>: </a:t>
            </a:r>
            <a:r>
              <a:rPr lang="ru-RU" dirty="0">
                <a:solidFill>
                  <a:schemeClr val="tx1"/>
                </a:solidFill>
              </a:rPr>
              <a:t>доцент, к.т.н. Пусков О.М.</a:t>
            </a:r>
          </a:p>
        </p:txBody>
      </p:sp>
    </p:spTree>
    <p:extLst>
      <p:ext uri="{BB962C8B-B14F-4D97-AF65-F5344CB8AC3E}">
        <p14:creationId xmlns:p14="http://schemas.microsoft.com/office/powerpoint/2010/main" val="4008130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Image1"/>
          <p:cNvPicPr>
            <a:picLocks noChangeAspect="1" noChangeArrowheads="1"/>
          </p:cNvPicPr>
          <p:nvPr/>
        </p:nvPicPr>
        <p:blipFill>
          <a:blip r:embed="rId2"/>
          <a:srcRect l="-5" t="-6" r="-5" b="-6"/>
          <a:stretch>
            <a:fillRect/>
          </a:stretch>
        </p:blipFill>
        <p:spPr bwMode="auto">
          <a:xfrm>
            <a:off x="6261719" y="277073"/>
            <a:ext cx="5862098" cy="3553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51" name="Объект 3"/>
          <p:cNvPicPr>
            <a:picLocks/>
          </p:cNvPicPr>
          <p:nvPr/>
        </p:nvPicPr>
        <p:blipFill>
          <a:blip r:embed="rId3"/>
          <a:srcRect l="-8" t="-11" r="-8" b="-11"/>
          <a:stretch>
            <a:fillRect/>
          </a:stretch>
        </p:blipFill>
        <p:spPr bwMode="auto">
          <a:xfrm>
            <a:off x="4610939" y="4035424"/>
            <a:ext cx="6319915" cy="2719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52" name="Объект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4475" y="3830638"/>
            <a:ext cx="2416175" cy="2719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8D24F-99FA-487B-9CB1-953318466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0283" cy="377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875" y="0"/>
            <a:ext cx="3919538" cy="7069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674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6112" y="388144"/>
            <a:ext cx="4148138" cy="629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675" name="Рисунок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40440" y="1057874"/>
            <a:ext cx="4583112" cy="5097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>
          <a:xfrm>
            <a:off x="514350" y="190500"/>
            <a:ext cx="8597900" cy="1320800"/>
          </a:xfrm>
        </p:spPr>
        <p:txBody>
          <a:bodyPr/>
          <a:lstStyle/>
          <a:p>
            <a:r>
              <a:rPr lang="pl-PL"/>
              <a:t>„</a:t>
            </a:r>
            <a:r>
              <a:rPr lang="ru-RU"/>
              <a:t>Рабочие</a:t>
            </a:r>
            <a:r>
              <a:rPr lang="pl-PL"/>
              <a:t>”</a:t>
            </a:r>
            <a:r>
              <a:rPr lang="ru-RU"/>
              <a:t> формы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6213"/>
            <a:ext cx="5443538" cy="2379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69" y="101600"/>
            <a:ext cx="5649497" cy="363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4027488"/>
            <a:ext cx="6638925" cy="272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013" y="2401888"/>
            <a:ext cx="4598987" cy="4192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>
          <a:xfrm>
            <a:off x="3682767" y="122238"/>
            <a:ext cx="5659671" cy="1161278"/>
          </a:xfrm>
        </p:spPr>
        <p:txBody>
          <a:bodyPr/>
          <a:lstStyle/>
          <a:p>
            <a:r>
              <a:rPr lang="ru-RU" dirty="0"/>
              <a:t>Формы отчетов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" y="760413"/>
            <a:ext cx="7002463" cy="296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198813"/>
            <a:ext cx="6264275" cy="3424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613" y="1538288"/>
            <a:ext cx="4010025" cy="5135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FB80-26CF-4323-B203-C4A823361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482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798513" y="0"/>
            <a:ext cx="12990513" cy="686911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43260E-36DF-4216-AD48-AF840D5A1C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27" y="4832271"/>
            <a:ext cx="2170398" cy="2025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921C8A-1497-4FB3-B45B-E9807DD8A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2" y="4523592"/>
            <a:ext cx="1592439" cy="2334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05900" cy="474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08775" y="3489325"/>
            <a:ext cx="6324600" cy="33686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778BD-50D1-418C-B731-4F4D5FCE3D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3450"/>
            <a:ext cx="1592439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" y="-1427163"/>
            <a:ext cx="11349038" cy="6369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Content Placeholder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0463" y="166688"/>
            <a:ext cx="14889163" cy="1074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7650" y="-103188"/>
            <a:ext cx="8250794" cy="430607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38" y="1355725"/>
            <a:ext cx="5529262" cy="5502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726" y="3078555"/>
            <a:ext cx="4660900" cy="396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4"/>
          <p:cNvSpPr>
            <a:spLocks noGrp="1"/>
          </p:cNvSpPr>
          <p:nvPr>
            <p:ph type="title"/>
          </p:nvPr>
        </p:nvSpPr>
        <p:spPr>
          <a:xfrm>
            <a:off x="677863" y="710268"/>
            <a:ext cx="8596312" cy="1320800"/>
          </a:xfrm>
        </p:spPr>
        <p:txBody>
          <a:bodyPr/>
          <a:lstStyle/>
          <a:p>
            <a:endParaRPr lang="ru-RU"/>
          </a:p>
        </p:txBody>
      </p:sp>
      <p:pic>
        <p:nvPicPr>
          <p:cNvPr id="24578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91143"/>
            <a:ext cx="6256338" cy="1677988"/>
          </a:xfrm>
        </p:spPr>
      </p:pic>
      <p:pic>
        <p:nvPicPr>
          <p:cNvPr id="2457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6338" y="154643"/>
            <a:ext cx="5737225" cy="155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071135"/>
            <a:ext cx="5530850" cy="196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318234"/>
            <a:ext cx="5410200" cy="216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6888" y="2306085"/>
            <a:ext cx="6615112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76888" y="4748447"/>
            <a:ext cx="6615112" cy="1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EADD5DA-CB21-475E-A859-67F7BE5D8E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20628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6D7F83-5567-4B64-989F-E7103A95C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62" y="2846434"/>
            <a:ext cx="4317038" cy="4011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35709C-88B3-4C38-9E03-51EAEDE58D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18" y="10955"/>
            <a:ext cx="6450364" cy="567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9543A-A96E-48F0-9F6F-291C14DD3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77" y="3138311"/>
            <a:ext cx="4959585" cy="371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13F92-AF76-4FEB-8318-3C2A61F42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47" y="221554"/>
            <a:ext cx="7828436" cy="3914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A7C16-D8B0-408F-AF50-A421A23BC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0" y="3638096"/>
            <a:ext cx="4600000" cy="36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51E7E0-148B-4690-B550-214B9CDCA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40" y="0"/>
            <a:ext cx="1898734" cy="3219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782015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rgbClr val="2E83C3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208</Words>
  <Application>Microsoft Office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Times New Roman</vt:lpstr>
      <vt:lpstr>Trebuchet MS</vt:lpstr>
      <vt:lpstr>Wingdings 3</vt:lpstr>
      <vt:lpstr>Аспект</vt:lpstr>
      <vt:lpstr>Facet</vt:lpstr>
      <vt:lpstr>Дипломный проект на тему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Экономический раздел</vt:lpstr>
      <vt:lpstr>Охрана труда</vt:lpstr>
      <vt:lpstr>Энерго- и ресурсосбережение</vt:lpstr>
      <vt:lpstr>Дипломный проект на тему</vt:lpstr>
      <vt:lpstr>PowerPoint Presentation</vt:lpstr>
      <vt:lpstr>PowerPoint Presentation</vt:lpstr>
      <vt:lpstr>„Рабочие” формы</vt:lpstr>
      <vt:lpstr>Формы отчетов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</dc:title>
  <dc:creator>aleksey9046 .</dc:creator>
  <cp:lastModifiedBy>aleksey9046 .</cp:lastModifiedBy>
  <cp:revision>31</cp:revision>
  <cp:lastPrinted>2020-12-19T17:46:31Z</cp:lastPrinted>
  <dcterms:created xsi:type="dcterms:W3CDTF">2020-12-19T16:29:57Z</dcterms:created>
  <dcterms:modified xsi:type="dcterms:W3CDTF">2021-06-20T11:00:15Z</dcterms:modified>
</cp:coreProperties>
</file>